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2" r:id="rId14"/>
    <p:sldId id="273" r:id="rId15"/>
    <p:sldId id="278" r:id="rId16"/>
    <p:sldId id="269" r:id="rId17"/>
    <p:sldId id="270" r:id="rId18"/>
    <p:sldId id="277" r:id="rId19"/>
    <p:sldId id="271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8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linear-models/sklearn-linear-models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github.com/parrt/msds621/blob/master/notebooks/linear-models/sklearn-linear-models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github.com/parrt/msds621/blob/master/notebooks/linear-models/classifier-regularization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blob/master/notebooks/linear-models/classifier-regularization.ipynb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rt/msds621/raw/master/projects/linreg/linreg.pdf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github.com/parrt/msds621/raw/master/projects/linreg/linreg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raw/master/projects/linreg/linreg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linear-models/classifier-regularization.ipyn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labs/linear-models/decision-surfaces.ipyn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parrt/msds621/blob/master/notebooks/linear-models/sklearn-linear-models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msds621/blob/master/notebooks/linear-models/sklearn-linear-models.ipynb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Review of linear models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Linear and logistic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45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6271-005C-A74B-BA26-966143F2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58707" cy="1325563"/>
          </a:xfrm>
        </p:spPr>
        <p:txBody>
          <a:bodyPr/>
          <a:lstStyle/>
          <a:p>
            <a:r>
              <a:rPr lang="en-US" dirty="0"/>
              <a:t>Training/testing of linear models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B36B0-C8C7-3542-8736-E5CD3C0F5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Boston dataset example into a notebook: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https://github.com/parrt/msds621/blob/master/notebooks/linear-models/sklearn-linear-models.ipynb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1226A-06AF-9E48-BE3A-08A4EB7C868C}"/>
              </a:ext>
            </a:extLst>
          </p:cNvPr>
          <p:cNvSpPr txBox="1"/>
          <p:nvPr/>
        </p:nvSpPr>
        <p:spPr>
          <a:xfrm>
            <a:off x="1772056" y="2681571"/>
            <a:ext cx="8062609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boston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load_boston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X, y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boston.data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boston.target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X_train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X_test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y_train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y_test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\ 	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train_test_split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(X, y,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test_size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=0.2)</a:t>
            </a:r>
          </a:p>
          <a:p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lm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LinearRegression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()      # OLS</a:t>
            </a: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lm.fit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X_train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y_train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s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lm.score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X_test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y_test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 # R^2 = 0.66</a:t>
            </a:r>
          </a:p>
        </p:txBody>
      </p:sp>
    </p:spTree>
    <p:extLst>
      <p:ext uri="{BB962C8B-B14F-4D97-AF65-F5344CB8AC3E}">
        <p14:creationId xmlns:p14="http://schemas.microsoft.com/office/powerpoint/2010/main" val="85920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4AF6E-0C88-3B44-B66D-563B90FB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5697F-F1EE-C943-A301-61FC7A09D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56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C125-0E42-E249-B6E3-F77E92A5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6977E0B-3E1C-F740-A597-8AAB28651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933" y="1556426"/>
                <a:ext cx="11167352" cy="4620537"/>
              </a:xfrm>
            </p:spPr>
            <p:txBody>
              <a:bodyPr/>
              <a:lstStyle/>
              <a:p>
                <a:r>
                  <a:rPr lang="en-US" dirty="0"/>
                  <a:t>For classification, response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discrete </a:t>
                </a:r>
                <a:r>
                  <a:rPr lang="en-US" dirty="0" err="1"/>
                  <a:t>int</a:t>
                </a:r>
                <a:r>
                  <a:rPr lang="en-US" dirty="0"/>
                  <a:t> value like {0,1}</a:t>
                </a:r>
              </a:p>
              <a:p>
                <a:r>
                  <a:rPr lang="en-US" dirty="0"/>
                  <a:t>Need separating hyperplane between points in different classes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6977E0B-3E1C-F740-A597-8AAB28651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933" y="1556426"/>
                <a:ext cx="11167352" cy="4620537"/>
              </a:xfrm>
              <a:blipFill>
                <a:blip r:embed="rId3"/>
                <a:stretch>
                  <a:fillRect l="-1023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BF77A96-E602-CB49-873B-1C704C50CDF2}"/>
              </a:ext>
            </a:extLst>
          </p:cNvPr>
          <p:cNvSpPr txBox="1"/>
          <p:nvPr/>
        </p:nvSpPr>
        <p:spPr>
          <a:xfrm>
            <a:off x="672771" y="5101632"/>
            <a:ext cx="104213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Showing hard cutoffs here, but a smooth transition from class 0</a:t>
            </a:r>
            <a:br>
              <a:rPr lang="en-US" sz="2800" dirty="0"/>
            </a:br>
            <a:r>
              <a:rPr lang="en-US" sz="2800" dirty="0"/>
              <a:t>to class 1 would be better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796023-458E-C740-8D5C-B4DA831DAF0F}"/>
              </a:ext>
            </a:extLst>
          </p:cNvPr>
          <p:cNvSpPr txBox="1"/>
          <p:nvPr/>
        </p:nvSpPr>
        <p:spPr>
          <a:xfrm>
            <a:off x="0" y="6550223"/>
            <a:ext cx="837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https://github.com/parrt/msds621/blob/master/notebooks/linear-models/sklearn-linear-models.ipynb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B82859-617A-D744-8FDC-A7D11342D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80" y="2698294"/>
            <a:ext cx="5484514" cy="20936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477DE0-9651-8A4C-9439-C93B10ED81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926" y="2759968"/>
            <a:ext cx="5308600" cy="2032000"/>
          </a:xfrm>
          <a:prstGeom prst="rect">
            <a:avLst/>
          </a:prstGeom>
        </p:spPr>
      </p:pic>
      <p:sp>
        <p:nvSpPr>
          <p:cNvPr id="24" name="Freeform 23">
            <a:extLst>
              <a:ext uri="{FF2B5EF4-FFF2-40B4-BE49-F238E27FC236}">
                <a16:creationId xmlns:a16="http://schemas.microsoft.com/office/drawing/2014/main" id="{A45D6812-090E-B643-B005-F6ECA4DC7B17}"/>
              </a:ext>
            </a:extLst>
          </p:cNvPr>
          <p:cNvSpPr/>
          <p:nvPr/>
        </p:nvSpPr>
        <p:spPr>
          <a:xfrm>
            <a:off x="8853578" y="2530480"/>
            <a:ext cx="45719" cy="2355309"/>
          </a:xfrm>
          <a:custGeom>
            <a:avLst/>
            <a:gdLst>
              <a:gd name="connsiteX0" fmla="*/ 593391 w 593391"/>
              <a:gd name="connsiteY0" fmla="*/ 0 h 3199412"/>
              <a:gd name="connsiteX1" fmla="*/ 564208 w 593391"/>
              <a:gd name="connsiteY1" fmla="*/ 214008 h 3199412"/>
              <a:gd name="connsiteX2" fmla="*/ 515570 w 593391"/>
              <a:gd name="connsiteY2" fmla="*/ 379379 h 3199412"/>
              <a:gd name="connsiteX3" fmla="*/ 496114 w 593391"/>
              <a:gd name="connsiteY3" fmla="*/ 466928 h 3199412"/>
              <a:gd name="connsiteX4" fmla="*/ 389110 w 593391"/>
              <a:gd name="connsiteY4" fmla="*/ 700391 h 3199412"/>
              <a:gd name="connsiteX5" fmla="*/ 350199 w 593391"/>
              <a:gd name="connsiteY5" fmla="*/ 787940 h 3199412"/>
              <a:gd name="connsiteX6" fmla="*/ 321017 w 593391"/>
              <a:gd name="connsiteY6" fmla="*/ 865762 h 3199412"/>
              <a:gd name="connsiteX7" fmla="*/ 291834 w 593391"/>
              <a:gd name="connsiteY7" fmla="*/ 933855 h 3199412"/>
              <a:gd name="connsiteX8" fmla="*/ 272378 w 593391"/>
              <a:gd name="connsiteY8" fmla="*/ 1001949 h 3199412"/>
              <a:gd name="connsiteX9" fmla="*/ 252923 w 593391"/>
              <a:gd name="connsiteY9" fmla="*/ 1060315 h 3199412"/>
              <a:gd name="connsiteX10" fmla="*/ 243195 w 593391"/>
              <a:gd name="connsiteY10" fmla="*/ 1138136 h 3199412"/>
              <a:gd name="connsiteX11" fmla="*/ 223740 w 593391"/>
              <a:gd name="connsiteY11" fmla="*/ 1215957 h 3199412"/>
              <a:gd name="connsiteX12" fmla="*/ 214012 w 593391"/>
              <a:gd name="connsiteY12" fmla="*/ 1332689 h 3199412"/>
              <a:gd name="connsiteX13" fmla="*/ 204285 w 593391"/>
              <a:gd name="connsiteY13" fmla="*/ 1361872 h 3199412"/>
              <a:gd name="connsiteX14" fmla="*/ 194557 w 593391"/>
              <a:gd name="connsiteY14" fmla="*/ 1410511 h 3199412"/>
              <a:gd name="connsiteX15" fmla="*/ 184829 w 593391"/>
              <a:gd name="connsiteY15" fmla="*/ 1488332 h 3199412"/>
              <a:gd name="connsiteX16" fmla="*/ 165374 w 593391"/>
              <a:gd name="connsiteY16" fmla="*/ 1556425 h 3199412"/>
              <a:gd name="connsiteX17" fmla="*/ 155646 w 593391"/>
              <a:gd name="connsiteY17" fmla="*/ 1634247 h 3199412"/>
              <a:gd name="connsiteX18" fmla="*/ 136191 w 593391"/>
              <a:gd name="connsiteY18" fmla="*/ 1731523 h 3199412"/>
              <a:gd name="connsiteX19" fmla="*/ 116736 w 593391"/>
              <a:gd name="connsiteY19" fmla="*/ 1838528 h 3199412"/>
              <a:gd name="connsiteX20" fmla="*/ 107008 w 593391"/>
              <a:gd name="connsiteY20" fmla="*/ 1964987 h 3199412"/>
              <a:gd name="connsiteX21" fmla="*/ 116736 w 593391"/>
              <a:gd name="connsiteY21" fmla="*/ 2013625 h 3199412"/>
              <a:gd name="connsiteX22" fmla="*/ 126463 w 593391"/>
              <a:gd name="connsiteY22" fmla="*/ 2071991 h 3199412"/>
              <a:gd name="connsiteX23" fmla="*/ 107008 w 593391"/>
              <a:gd name="connsiteY23" fmla="*/ 2558374 h 3199412"/>
              <a:gd name="connsiteX24" fmla="*/ 87553 w 593391"/>
              <a:gd name="connsiteY24" fmla="*/ 2675106 h 3199412"/>
              <a:gd name="connsiteX25" fmla="*/ 58370 w 593391"/>
              <a:gd name="connsiteY25" fmla="*/ 2889115 h 3199412"/>
              <a:gd name="connsiteX26" fmla="*/ 29187 w 593391"/>
              <a:gd name="connsiteY26" fmla="*/ 3015574 h 3199412"/>
              <a:gd name="connsiteX27" fmla="*/ 9731 w 593391"/>
              <a:gd name="connsiteY27" fmla="*/ 3073940 h 3199412"/>
              <a:gd name="connsiteX28" fmla="*/ 4 w 593391"/>
              <a:gd name="connsiteY28" fmla="*/ 3171217 h 319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93391" h="3199412">
                <a:moveTo>
                  <a:pt x="593391" y="0"/>
                </a:moveTo>
                <a:cubicBezTo>
                  <a:pt x="584443" y="80530"/>
                  <a:pt x="580154" y="130291"/>
                  <a:pt x="564208" y="214008"/>
                </a:cubicBezTo>
                <a:cubicBezTo>
                  <a:pt x="545786" y="310725"/>
                  <a:pt x="543437" y="279059"/>
                  <a:pt x="515570" y="379379"/>
                </a:cubicBezTo>
                <a:cubicBezTo>
                  <a:pt x="507569" y="408183"/>
                  <a:pt x="507071" y="439114"/>
                  <a:pt x="496114" y="466928"/>
                </a:cubicBezTo>
                <a:cubicBezTo>
                  <a:pt x="464737" y="546576"/>
                  <a:pt x="424534" y="622459"/>
                  <a:pt x="389110" y="700391"/>
                </a:cubicBezTo>
                <a:cubicBezTo>
                  <a:pt x="375895" y="729464"/>
                  <a:pt x="361412" y="758038"/>
                  <a:pt x="350199" y="787940"/>
                </a:cubicBezTo>
                <a:cubicBezTo>
                  <a:pt x="340472" y="813881"/>
                  <a:pt x="331306" y="840039"/>
                  <a:pt x="321017" y="865762"/>
                </a:cubicBezTo>
                <a:cubicBezTo>
                  <a:pt x="311846" y="888690"/>
                  <a:pt x="300140" y="910599"/>
                  <a:pt x="291834" y="933855"/>
                </a:cubicBezTo>
                <a:cubicBezTo>
                  <a:pt x="283894" y="956086"/>
                  <a:pt x="279320" y="979387"/>
                  <a:pt x="272378" y="1001949"/>
                </a:cubicBezTo>
                <a:cubicBezTo>
                  <a:pt x="266347" y="1021550"/>
                  <a:pt x="259408" y="1040860"/>
                  <a:pt x="252923" y="1060315"/>
                </a:cubicBezTo>
                <a:cubicBezTo>
                  <a:pt x="249680" y="1086255"/>
                  <a:pt x="248013" y="1112442"/>
                  <a:pt x="243195" y="1138136"/>
                </a:cubicBezTo>
                <a:cubicBezTo>
                  <a:pt x="238267" y="1164417"/>
                  <a:pt x="223740" y="1215957"/>
                  <a:pt x="223740" y="1215957"/>
                </a:cubicBezTo>
                <a:cubicBezTo>
                  <a:pt x="220497" y="1254868"/>
                  <a:pt x="219172" y="1293986"/>
                  <a:pt x="214012" y="1332689"/>
                </a:cubicBezTo>
                <a:cubicBezTo>
                  <a:pt x="212657" y="1342853"/>
                  <a:pt x="206772" y="1351924"/>
                  <a:pt x="204285" y="1361872"/>
                </a:cubicBezTo>
                <a:cubicBezTo>
                  <a:pt x="200275" y="1377912"/>
                  <a:pt x="197071" y="1394169"/>
                  <a:pt x="194557" y="1410511"/>
                </a:cubicBezTo>
                <a:cubicBezTo>
                  <a:pt x="190582" y="1436349"/>
                  <a:pt x="189127" y="1462545"/>
                  <a:pt x="184829" y="1488332"/>
                </a:cubicBezTo>
                <a:cubicBezTo>
                  <a:pt x="180757" y="1512766"/>
                  <a:pt x="173085" y="1533292"/>
                  <a:pt x="165374" y="1556425"/>
                </a:cubicBezTo>
                <a:cubicBezTo>
                  <a:pt x="162131" y="1582366"/>
                  <a:pt x="159944" y="1608460"/>
                  <a:pt x="155646" y="1634247"/>
                </a:cubicBezTo>
                <a:cubicBezTo>
                  <a:pt x="150210" y="1666865"/>
                  <a:pt x="142378" y="1699040"/>
                  <a:pt x="136191" y="1731523"/>
                </a:cubicBezTo>
                <a:cubicBezTo>
                  <a:pt x="129408" y="1767136"/>
                  <a:pt x="123221" y="1802860"/>
                  <a:pt x="116736" y="1838528"/>
                </a:cubicBezTo>
                <a:cubicBezTo>
                  <a:pt x="113493" y="1880681"/>
                  <a:pt x="107008" y="1922709"/>
                  <a:pt x="107008" y="1964987"/>
                </a:cubicBezTo>
                <a:cubicBezTo>
                  <a:pt x="107008" y="1981521"/>
                  <a:pt x="113778" y="1997358"/>
                  <a:pt x="116736" y="2013625"/>
                </a:cubicBezTo>
                <a:cubicBezTo>
                  <a:pt x="120264" y="2033031"/>
                  <a:pt x="123221" y="2052536"/>
                  <a:pt x="126463" y="2071991"/>
                </a:cubicBezTo>
                <a:cubicBezTo>
                  <a:pt x="101854" y="2367317"/>
                  <a:pt x="132431" y="1973666"/>
                  <a:pt x="107008" y="2558374"/>
                </a:cubicBezTo>
                <a:cubicBezTo>
                  <a:pt x="101213" y="2691663"/>
                  <a:pt x="100761" y="2589252"/>
                  <a:pt x="87553" y="2675106"/>
                </a:cubicBezTo>
                <a:cubicBezTo>
                  <a:pt x="76606" y="2746265"/>
                  <a:pt x="78150" y="2819889"/>
                  <a:pt x="58370" y="2889115"/>
                </a:cubicBezTo>
                <a:cubicBezTo>
                  <a:pt x="-31642" y="3204143"/>
                  <a:pt x="97219" y="2743445"/>
                  <a:pt x="29187" y="3015574"/>
                </a:cubicBezTo>
                <a:cubicBezTo>
                  <a:pt x="24213" y="3035469"/>
                  <a:pt x="16216" y="3054485"/>
                  <a:pt x="9731" y="3073940"/>
                </a:cubicBezTo>
                <a:cubicBezTo>
                  <a:pt x="-535" y="3197135"/>
                  <a:pt x="4" y="3229718"/>
                  <a:pt x="4" y="3171217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5227A31C-7CD0-EF41-A704-F447113168EB}"/>
              </a:ext>
            </a:extLst>
          </p:cNvPr>
          <p:cNvSpPr/>
          <p:nvPr/>
        </p:nvSpPr>
        <p:spPr>
          <a:xfrm>
            <a:off x="3274988" y="2567476"/>
            <a:ext cx="45719" cy="2355309"/>
          </a:xfrm>
          <a:custGeom>
            <a:avLst/>
            <a:gdLst>
              <a:gd name="connsiteX0" fmla="*/ 593391 w 593391"/>
              <a:gd name="connsiteY0" fmla="*/ 0 h 3199412"/>
              <a:gd name="connsiteX1" fmla="*/ 564208 w 593391"/>
              <a:gd name="connsiteY1" fmla="*/ 214008 h 3199412"/>
              <a:gd name="connsiteX2" fmla="*/ 515570 w 593391"/>
              <a:gd name="connsiteY2" fmla="*/ 379379 h 3199412"/>
              <a:gd name="connsiteX3" fmla="*/ 496114 w 593391"/>
              <a:gd name="connsiteY3" fmla="*/ 466928 h 3199412"/>
              <a:gd name="connsiteX4" fmla="*/ 389110 w 593391"/>
              <a:gd name="connsiteY4" fmla="*/ 700391 h 3199412"/>
              <a:gd name="connsiteX5" fmla="*/ 350199 w 593391"/>
              <a:gd name="connsiteY5" fmla="*/ 787940 h 3199412"/>
              <a:gd name="connsiteX6" fmla="*/ 321017 w 593391"/>
              <a:gd name="connsiteY6" fmla="*/ 865762 h 3199412"/>
              <a:gd name="connsiteX7" fmla="*/ 291834 w 593391"/>
              <a:gd name="connsiteY7" fmla="*/ 933855 h 3199412"/>
              <a:gd name="connsiteX8" fmla="*/ 272378 w 593391"/>
              <a:gd name="connsiteY8" fmla="*/ 1001949 h 3199412"/>
              <a:gd name="connsiteX9" fmla="*/ 252923 w 593391"/>
              <a:gd name="connsiteY9" fmla="*/ 1060315 h 3199412"/>
              <a:gd name="connsiteX10" fmla="*/ 243195 w 593391"/>
              <a:gd name="connsiteY10" fmla="*/ 1138136 h 3199412"/>
              <a:gd name="connsiteX11" fmla="*/ 223740 w 593391"/>
              <a:gd name="connsiteY11" fmla="*/ 1215957 h 3199412"/>
              <a:gd name="connsiteX12" fmla="*/ 214012 w 593391"/>
              <a:gd name="connsiteY12" fmla="*/ 1332689 h 3199412"/>
              <a:gd name="connsiteX13" fmla="*/ 204285 w 593391"/>
              <a:gd name="connsiteY13" fmla="*/ 1361872 h 3199412"/>
              <a:gd name="connsiteX14" fmla="*/ 194557 w 593391"/>
              <a:gd name="connsiteY14" fmla="*/ 1410511 h 3199412"/>
              <a:gd name="connsiteX15" fmla="*/ 184829 w 593391"/>
              <a:gd name="connsiteY15" fmla="*/ 1488332 h 3199412"/>
              <a:gd name="connsiteX16" fmla="*/ 165374 w 593391"/>
              <a:gd name="connsiteY16" fmla="*/ 1556425 h 3199412"/>
              <a:gd name="connsiteX17" fmla="*/ 155646 w 593391"/>
              <a:gd name="connsiteY17" fmla="*/ 1634247 h 3199412"/>
              <a:gd name="connsiteX18" fmla="*/ 136191 w 593391"/>
              <a:gd name="connsiteY18" fmla="*/ 1731523 h 3199412"/>
              <a:gd name="connsiteX19" fmla="*/ 116736 w 593391"/>
              <a:gd name="connsiteY19" fmla="*/ 1838528 h 3199412"/>
              <a:gd name="connsiteX20" fmla="*/ 107008 w 593391"/>
              <a:gd name="connsiteY20" fmla="*/ 1964987 h 3199412"/>
              <a:gd name="connsiteX21" fmla="*/ 116736 w 593391"/>
              <a:gd name="connsiteY21" fmla="*/ 2013625 h 3199412"/>
              <a:gd name="connsiteX22" fmla="*/ 126463 w 593391"/>
              <a:gd name="connsiteY22" fmla="*/ 2071991 h 3199412"/>
              <a:gd name="connsiteX23" fmla="*/ 107008 w 593391"/>
              <a:gd name="connsiteY23" fmla="*/ 2558374 h 3199412"/>
              <a:gd name="connsiteX24" fmla="*/ 87553 w 593391"/>
              <a:gd name="connsiteY24" fmla="*/ 2675106 h 3199412"/>
              <a:gd name="connsiteX25" fmla="*/ 58370 w 593391"/>
              <a:gd name="connsiteY25" fmla="*/ 2889115 h 3199412"/>
              <a:gd name="connsiteX26" fmla="*/ 29187 w 593391"/>
              <a:gd name="connsiteY26" fmla="*/ 3015574 h 3199412"/>
              <a:gd name="connsiteX27" fmla="*/ 9731 w 593391"/>
              <a:gd name="connsiteY27" fmla="*/ 3073940 h 3199412"/>
              <a:gd name="connsiteX28" fmla="*/ 4 w 593391"/>
              <a:gd name="connsiteY28" fmla="*/ 3171217 h 319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93391" h="3199412">
                <a:moveTo>
                  <a:pt x="593391" y="0"/>
                </a:moveTo>
                <a:cubicBezTo>
                  <a:pt x="584443" y="80530"/>
                  <a:pt x="580154" y="130291"/>
                  <a:pt x="564208" y="214008"/>
                </a:cubicBezTo>
                <a:cubicBezTo>
                  <a:pt x="545786" y="310725"/>
                  <a:pt x="543437" y="279059"/>
                  <a:pt x="515570" y="379379"/>
                </a:cubicBezTo>
                <a:cubicBezTo>
                  <a:pt x="507569" y="408183"/>
                  <a:pt x="507071" y="439114"/>
                  <a:pt x="496114" y="466928"/>
                </a:cubicBezTo>
                <a:cubicBezTo>
                  <a:pt x="464737" y="546576"/>
                  <a:pt x="424534" y="622459"/>
                  <a:pt x="389110" y="700391"/>
                </a:cubicBezTo>
                <a:cubicBezTo>
                  <a:pt x="375895" y="729464"/>
                  <a:pt x="361412" y="758038"/>
                  <a:pt x="350199" y="787940"/>
                </a:cubicBezTo>
                <a:cubicBezTo>
                  <a:pt x="340472" y="813881"/>
                  <a:pt x="331306" y="840039"/>
                  <a:pt x="321017" y="865762"/>
                </a:cubicBezTo>
                <a:cubicBezTo>
                  <a:pt x="311846" y="888690"/>
                  <a:pt x="300140" y="910599"/>
                  <a:pt x="291834" y="933855"/>
                </a:cubicBezTo>
                <a:cubicBezTo>
                  <a:pt x="283894" y="956086"/>
                  <a:pt x="279320" y="979387"/>
                  <a:pt x="272378" y="1001949"/>
                </a:cubicBezTo>
                <a:cubicBezTo>
                  <a:pt x="266347" y="1021550"/>
                  <a:pt x="259408" y="1040860"/>
                  <a:pt x="252923" y="1060315"/>
                </a:cubicBezTo>
                <a:cubicBezTo>
                  <a:pt x="249680" y="1086255"/>
                  <a:pt x="248013" y="1112442"/>
                  <a:pt x="243195" y="1138136"/>
                </a:cubicBezTo>
                <a:cubicBezTo>
                  <a:pt x="238267" y="1164417"/>
                  <a:pt x="223740" y="1215957"/>
                  <a:pt x="223740" y="1215957"/>
                </a:cubicBezTo>
                <a:cubicBezTo>
                  <a:pt x="220497" y="1254868"/>
                  <a:pt x="219172" y="1293986"/>
                  <a:pt x="214012" y="1332689"/>
                </a:cubicBezTo>
                <a:cubicBezTo>
                  <a:pt x="212657" y="1342853"/>
                  <a:pt x="206772" y="1351924"/>
                  <a:pt x="204285" y="1361872"/>
                </a:cubicBezTo>
                <a:cubicBezTo>
                  <a:pt x="200275" y="1377912"/>
                  <a:pt x="197071" y="1394169"/>
                  <a:pt x="194557" y="1410511"/>
                </a:cubicBezTo>
                <a:cubicBezTo>
                  <a:pt x="190582" y="1436349"/>
                  <a:pt x="189127" y="1462545"/>
                  <a:pt x="184829" y="1488332"/>
                </a:cubicBezTo>
                <a:cubicBezTo>
                  <a:pt x="180757" y="1512766"/>
                  <a:pt x="173085" y="1533292"/>
                  <a:pt x="165374" y="1556425"/>
                </a:cubicBezTo>
                <a:cubicBezTo>
                  <a:pt x="162131" y="1582366"/>
                  <a:pt x="159944" y="1608460"/>
                  <a:pt x="155646" y="1634247"/>
                </a:cubicBezTo>
                <a:cubicBezTo>
                  <a:pt x="150210" y="1666865"/>
                  <a:pt x="142378" y="1699040"/>
                  <a:pt x="136191" y="1731523"/>
                </a:cubicBezTo>
                <a:cubicBezTo>
                  <a:pt x="129408" y="1767136"/>
                  <a:pt x="123221" y="1802860"/>
                  <a:pt x="116736" y="1838528"/>
                </a:cubicBezTo>
                <a:cubicBezTo>
                  <a:pt x="113493" y="1880681"/>
                  <a:pt x="107008" y="1922709"/>
                  <a:pt x="107008" y="1964987"/>
                </a:cubicBezTo>
                <a:cubicBezTo>
                  <a:pt x="107008" y="1981521"/>
                  <a:pt x="113778" y="1997358"/>
                  <a:pt x="116736" y="2013625"/>
                </a:cubicBezTo>
                <a:cubicBezTo>
                  <a:pt x="120264" y="2033031"/>
                  <a:pt x="123221" y="2052536"/>
                  <a:pt x="126463" y="2071991"/>
                </a:cubicBezTo>
                <a:cubicBezTo>
                  <a:pt x="101854" y="2367317"/>
                  <a:pt x="132431" y="1973666"/>
                  <a:pt x="107008" y="2558374"/>
                </a:cubicBezTo>
                <a:cubicBezTo>
                  <a:pt x="101213" y="2691663"/>
                  <a:pt x="100761" y="2589252"/>
                  <a:pt x="87553" y="2675106"/>
                </a:cubicBezTo>
                <a:cubicBezTo>
                  <a:pt x="76606" y="2746265"/>
                  <a:pt x="78150" y="2819889"/>
                  <a:pt x="58370" y="2889115"/>
                </a:cubicBezTo>
                <a:cubicBezTo>
                  <a:pt x="-31642" y="3204143"/>
                  <a:pt x="97219" y="2743445"/>
                  <a:pt x="29187" y="3015574"/>
                </a:cubicBezTo>
                <a:cubicBezTo>
                  <a:pt x="24213" y="3035469"/>
                  <a:pt x="16216" y="3054485"/>
                  <a:pt x="9731" y="3073940"/>
                </a:cubicBezTo>
                <a:cubicBezTo>
                  <a:pt x="-535" y="3197135"/>
                  <a:pt x="4" y="3229718"/>
                  <a:pt x="4" y="3171217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17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9AC0B80-DA26-7B40-B30E-F3CD1B84A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403" y="2373437"/>
            <a:ext cx="5321300" cy="1968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BDC125-0E42-E249-B6E3-F77E92A5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6977E0B-3E1C-F740-A597-8AAB28651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2026" y="1690688"/>
                <a:ext cx="5612020" cy="44862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Could use linear regression, but line would exceed [0,1] range</a:t>
                </a:r>
              </a:p>
              <a:p>
                <a:r>
                  <a:rPr lang="en-US" dirty="0"/>
                  <a:t>Could clip, but discontinuous</a:t>
                </a:r>
              </a:p>
              <a:p>
                <a:r>
                  <a:rPr lang="en-US" dirty="0"/>
                  <a:t>Sigmoid is a much better transition from class 0 to class 1</a:t>
                </a:r>
                <a:br>
                  <a:rPr lang="en-US" dirty="0"/>
                </a:br>
                <a:r>
                  <a:rPr lang="en-US" dirty="0"/>
                  <a:t>and gives probability of class 1: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Training sends output of linear model into sigmoid then finds coefficients that maximize a max-likelihood </a:t>
                </a:r>
                <a:r>
                  <a:rPr lang="en-US"/>
                  <a:t>loss function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6977E0B-3E1C-F740-A597-8AAB28651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2026" y="1690688"/>
                <a:ext cx="5612020" cy="4486275"/>
              </a:xfrm>
              <a:blipFill>
                <a:blip r:embed="rId3"/>
                <a:stretch>
                  <a:fillRect l="-1806" t="-3099" r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6D9FB7A-4F08-4842-BBF6-65AFFD0C5668}"/>
              </a:ext>
            </a:extLst>
          </p:cNvPr>
          <p:cNvSpPr txBox="1"/>
          <p:nvPr/>
        </p:nvSpPr>
        <p:spPr>
          <a:xfrm>
            <a:off x="0" y="6550223"/>
            <a:ext cx="837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https://github.com/parrt/msds621/blob/master/notebooks/linear-models/sklearn-linear-models.ipynb</a:t>
            </a:r>
            <a:endParaRPr lang="en-US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488FC3-1735-054E-9291-12855241AC3A}"/>
              </a:ext>
            </a:extLst>
          </p:cNvPr>
          <p:cNvCxnSpPr>
            <a:cxnSpLocks/>
          </p:cNvCxnSpPr>
          <p:nvPr/>
        </p:nvCxnSpPr>
        <p:spPr>
          <a:xfrm>
            <a:off x="8183301" y="2723196"/>
            <a:ext cx="2603296" cy="11231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6FA658-A1AD-E64C-A252-5304E2B4885E}"/>
              </a:ext>
            </a:extLst>
          </p:cNvPr>
          <p:cNvCxnSpPr>
            <a:cxnSpLocks/>
          </p:cNvCxnSpPr>
          <p:nvPr/>
        </p:nvCxnSpPr>
        <p:spPr>
          <a:xfrm flipH="1">
            <a:off x="10786597" y="3846317"/>
            <a:ext cx="7196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AD03E7-1026-9E48-8202-C43A0B7E43D5}"/>
              </a:ext>
            </a:extLst>
          </p:cNvPr>
          <p:cNvCxnSpPr>
            <a:cxnSpLocks/>
          </p:cNvCxnSpPr>
          <p:nvPr/>
        </p:nvCxnSpPr>
        <p:spPr>
          <a:xfrm flipH="1">
            <a:off x="7048981" y="2723195"/>
            <a:ext cx="113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6AD5EEB-CE73-0D4D-A18B-00CF3C6AA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220" y="285080"/>
            <a:ext cx="5257800" cy="199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28344-1236-8A49-9380-4ED88E435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820" y="4332738"/>
            <a:ext cx="52832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18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BA47-54D6-5247-BD4E-C4E032E4B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wine data set example, 2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2C027-0E39-594F-94CC-2B11071A2A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481" y="1556426"/>
                <a:ext cx="10692319" cy="46205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Logistic regression yields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Classifier built on top of logistic prediction;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predict class 1 else predict class 0</a:t>
                </a:r>
              </a:p>
              <a:p>
                <a:r>
                  <a:rPr lang="en-US" dirty="0"/>
                  <a:t>Black line is separating plane,</a:t>
                </a:r>
                <a:br>
                  <a:rPr lang="en-US" dirty="0"/>
                </a:br>
                <a:r>
                  <a:rPr lang="en-US" dirty="0"/>
                  <a:t>but output of model is smooth</a:t>
                </a:r>
                <a:br>
                  <a:rPr lang="en-US" dirty="0"/>
                </a:br>
                <a:r>
                  <a:rPr lang="en-US" dirty="0"/>
                  <a:t>transition, not hard threshold,</a:t>
                </a:r>
                <a:br>
                  <a:rPr lang="en-US" dirty="0"/>
                </a:br>
                <a:r>
                  <a:rPr lang="en-US" dirty="0"/>
                  <a:t>from 0 to 1</a:t>
                </a:r>
              </a:p>
              <a:p>
                <a:r>
                  <a:rPr lang="en-US" dirty="0"/>
                  <a:t>Green/yellow shades represent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Accuracy 119/130 = 0.92</a:t>
                </a:r>
                <a:br>
                  <a:rPr lang="en-US" dirty="0"/>
                </a:br>
                <a:r>
                  <a:rPr lang="en-US" dirty="0"/>
                  <a:t>(threshold, precision, recall) =</a:t>
                </a:r>
                <a:br>
                  <a:rPr lang="en-US" dirty="0"/>
                </a:br>
                <a:r>
                  <a:rPr lang="en-US" dirty="0"/>
                  <a:t>(0.50, 0.941, 0.901)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2C027-0E39-594F-94CC-2B11071A2A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481" y="1556426"/>
                <a:ext cx="10692319" cy="4620537"/>
              </a:xfrm>
              <a:blipFill>
                <a:blip r:embed="rId2"/>
                <a:stretch>
                  <a:fillRect l="-949"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36E3F1F-EF53-874F-B5E7-2D68CC473549}"/>
              </a:ext>
            </a:extLst>
          </p:cNvPr>
          <p:cNvSpPr txBox="1"/>
          <p:nvPr/>
        </p:nvSpPr>
        <p:spPr>
          <a:xfrm>
            <a:off x="0" y="6550223"/>
            <a:ext cx="837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https://github.com/parrt/msds621/blob/master/notebooks/linear-models/sklearn-linear-models.ipynb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22A7B-003D-474A-A0FC-36D1E9710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291" y="2503409"/>
            <a:ext cx="4979228" cy="385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62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B470BF-58F7-8A46-A28B-021682214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32" y="1716511"/>
            <a:ext cx="5822386" cy="4562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9D923B-3B3C-0A49-9F36-910E3769EC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792888"/>
              </a:xfrm>
            </p:spPr>
            <p:txBody>
              <a:bodyPr/>
              <a:lstStyle/>
              <a:p>
                <a:r>
                  <a:rPr lang="en-US" dirty="0"/>
                  <a:t>Classifier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threshold changes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9D923B-3B3C-0A49-9F36-910E3769E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792888"/>
              </a:xfrm>
              <a:blipFill>
                <a:blip r:embed="rId3"/>
                <a:stretch>
                  <a:fillRect l="-2413" t="-17188" b="-29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07BAF25-967C-4046-A7F5-90DD98AB5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852" y="1832928"/>
            <a:ext cx="5560301" cy="44462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126790-F381-C84F-8E18-E58535CFF688}"/>
              </a:ext>
            </a:extLst>
          </p:cNvPr>
          <p:cNvSpPr/>
          <p:nvPr/>
        </p:nvSpPr>
        <p:spPr>
          <a:xfrm>
            <a:off x="4035288" y="1832928"/>
            <a:ext cx="477078" cy="426347"/>
          </a:xfrm>
          <a:prstGeom prst="rect">
            <a:avLst/>
          </a:prstGeom>
          <a:noFill/>
          <a:ln w="2540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C8697A-5B0E-9A48-93EC-2922F821ABF2}"/>
              </a:ext>
            </a:extLst>
          </p:cNvPr>
          <p:cNvSpPr/>
          <p:nvPr/>
        </p:nvSpPr>
        <p:spPr>
          <a:xfrm>
            <a:off x="10131288" y="1975389"/>
            <a:ext cx="477078" cy="426347"/>
          </a:xfrm>
          <a:prstGeom prst="rect">
            <a:avLst/>
          </a:prstGeom>
          <a:noFill/>
          <a:ln w="2540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B9FBFC-1807-0C4B-B19D-84B14DFBB598}"/>
                  </a:ext>
                </a:extLst>
              </p:cNvPr>
              <p:cNvSpPr/>
              <p:nvPr/>
            </p:nvSpPr>
            <p:spPr>
              <a:xfrm>
                <a:off x="1792775" y="1183358"/>
                <a:ext cx="27195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≥0.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05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B9FBFC-1807-0C4B-B19D-84B14DFBB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75" y="1183358"/>
                <a:ext cx="2719591" cy="461665"/>
              </a:xfrm>
              <a:prstGeom prst="rect">
                <a:avLst/>
              </a:prstGeom>
              <a:blipFill>
                <a:blip r:embed="rId5"/>
                <a:stretch>
                  <a:fillRect l="-465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94B8EA3-0A23-F243-A49F-F39B9A7E510C}"/>
                  </a:ext>
                </a:extLst>
              </p:cNvPr>
              <p:cNvSpPr/>
              <p:nvPr/>
            </p:nvSpPr>
            <p:spPr>
              <a:xfrm>
                <a:off x="7849903" y="1218974"/>
                <a:ext cx="25496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≥0.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94B8EA3-0A23-F243-A49F-F39B9A7E5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903" y="1218974"/>
                <a:ext cx="2549672" cy="461665"/>
              </a:xfrm>
              <a:prstGeom prst="rect">
                <a:avLst/>
              </a:prstGeom>
              <a:blipFill>
                <a:blip r:embed="rId6"/>
                <a:stretch>
                  <a:fillRect l="-498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59276EB-0560-AD4C-BE08-3E67297E6B7C}"/>
              </a:ext>
            </a:extLst>
          </p:cNvPr>
          <p:cNvSpPr txBox="1"/>
          <p:nvPr/>
        </p:nvSpPr>
        <p:spPr>
          <a:xfrm>
            <a:off x="21646" y="6288306"/>
            <a:ext cx="6593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Plotting precision and recall for a variety of thresholds yields PR curve</a:t>
            </a:r>
            <a:br>
              <a:rPr lang="en-US" sz="1600" dirty="0"/>
            </a:br>
            <a:r>
              <a:rPr lang="en-US" sz="1600" dirty="0"/>
              <a:t>(similar to ROC curve)</a:t>
            </a:r>
          </a:p>
        </p:txBody>
      </p:sp>
    </p:spTree>
    <p:extLst>
      <p:ext uri="{BB962C8B-B14F-4D97-AF65-F5344CB8AC3E}">
        <p14:creationId xmlns:p14="http://schemas.microsoft.com/office/powerpoint/2010/main" val="385164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B2C81-6663-2048-BBA9-1B6A4B27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499FF-A37A-EC44-803D-E79056DCA3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70038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Sigmoid function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Substituting vectorized linear </a:t>
                </a:r>
                <a:r>
                  <a:rPr lang="en-US" dirty="0" err="1"/>
                  <a:t>eqn</a:t>
                </a:r>
                <a:r>
                  <a:rPr lang="en-US" dirty="0"/>
                  <a:t> into sigmoid: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Using odds = p/(1-p), </a:t>
                </a:r>
                <a:r>
                  <a:rPr lang="en-US" dirty="0" err="1"/>
                  <a:t>subst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r>
                  <a:rPr lang="en-US" dirty="0"/>
                  <a:t>, simplify, take log; we get: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BTW, log-odds stuff is interesting but not particularly useful/relevant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499FF-A37A-EC44-803D-E79056DCA3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700384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E605385-343E-7E45-917F-05D18B8B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377" y="2118680"/>
            <a:ext cx="46101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C42127-FF1D-6841-B582-3D14DF0C1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377" y="3562672"/>
            <a:ext cx="5159502" cy="1115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8E7FC-DBD3-594B-9C5C-95B78F756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377" y="5206615"/>
            <a:ext cx="2984500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3CE9DB-E3B1-1442-9721-7425D926179F}"/>
              </a:ext>
            </a:extLst>
          </p:cNvPr>
          <p:cNvSpPr txBox="1"/>
          <p:nvPr/>
        </p:nvSpPr>
        <p:spPr>
          <a:xfrm>
            <a:off x="0" y="6550223"/>
            <a:ext cx="798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Derivations and </a:t>
            </a:r>
            <a:r>
              <a:rPr lang="en-US" sz="1400" dirty="0" err="1"/>
              <a:t>intution</a:t>
            </a:r>
            <a:r>
              <a:rPr lang="en-US" sz="1400" dirty="0"/>
              <a:t>, see </a:t>
            </a:r>
            <a:r>
              <a:rPr lang="en-US" sz="1400" dirty="0">
                <a:hlinkClick r:id="rId6"/>
              </a:rPr>
              <a:t>https://github.com/parrt/msds621/raw/master/projects/linreg/linreg.pdf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7816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C2588E-23C8-ED46-8C87-6A919D004F2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Solving for logistic model parameters: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C2588E-23C8-ED46-8C87-6A919D004F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E2454-53A5-EA45-B3F7-5A52E356E8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Same idea as regression: define loss function (negative of max likelihood in this case) and solve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that gives min loss value</a:t>
                </a:r>
              </a:p>
              <a:p>
                <a:r>
                  <a:rPr lang="en-US" dirty="0"/>
                  <a:t>The likelihood of sigmoid derived from some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fitting the </a:t>
                </a:r>
                <a:r>
                  <a:rPr lang="en-US" dirty="0" err="1"/>
                  <a:t>X,y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Flip multiplication to summation via log (log is monotonic):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E2454-53A5-EA45-B3F7-5A52E356E8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8E2D76-6585-4945-AD19-C2393DF9D874}"/>
              </a:ext>
            </a:extLst>
          </p:cNvPr>
          <p:cNvSpPr txBox="1"/>
          <p:nvPr/>
        </p:nvSpPr>
        <p:spPr>
          <a:xfrm>
            <a:off x="0" y="6550223"/>
            <a:ext cx="798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Derivations and </a:t>
            </a:r>
            <a:r>
              <a:rPr lang="en-US" sz="1400" dirty="0" err="1"/>
              <a:t>intution</a:t>
            </a:r>
            <a:r>
              <a:rPr lang="en-US" sz="1400" dirty="0"/>
              <a:t>, see </a:t>
            </a:r>
            <a:r>
              <a:rPr lang="en-US" sz="1400" dirty="0">
                <a:hlinkClick r:id="rId4"/>
              </a:rPr>
              <a:t>https://github.com/parrt/msds621/raw/master/projects/linreg/linreg.pdf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A1A88E-19B2-E648-9702-80B4F14E6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250" y="3201635"/>
            <a:ext cx="6677715" cy="1127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7D4A13-4935-9E40-970B-E1F0859E6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443" y="4933950"/>
            <a:ext cx="7670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1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42A0E-1859-1946-96A0-F1E04A7DC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max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DDEAE6-2121-7043-9F5A-A43A61F096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58278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Gating the two log terms in and out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 let’s us remove the choice operator: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Simplifies ultimately to: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Logistic regression requires an iterative solution due to sigmoid; solve for min of the negative of that max likelihood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DDEAE6-2121-7043-9F5A-A43A61F09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582789"/>
              </a:xfrm>
              <a:blipFill>
                <a:blip r:embed="rId2"/>
                <a:stretch>
                  <a:fillRect l="-965" t="-2486" b="-1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CBCA3C2-E522-B545-ACB4-7ED7EB3A7AFF}"/>
              </a:ext>
            </a:extLst>
          </p:cNvPr>
          <p:cNvSpPr txBox="1"/>
          <p:nvPr/>
        </p:nvSpPr>
        <p:spPr>
          <a:xfrm>
            <a:off x="0" y="6550223"/>
            <a:ext cx="798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Derivations </a:t>
            </a:r>
            <a:r>
              <a:rPr lang="en-US" sz="1400"/>
              <a:t>and intuition</a:t>
            </a:r>
            <a:r>
              <a:rPr lang="en-US" sz="1400" dirty="0"/>
              <a:t>, see </a:t>
            </a:r>
            <a:r>
              <a:rPr lang="en-US" sz="1400" dirty="0">
                <a:hlinkClick r:id="rId3"/>
              </a:rPr>
              <a:t>https://github.com/parrt/msds621/raw/master/projects/linreg/linreg.pdf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A80D61-298B-934A-94D2-6F3B91F89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148" y="2508251"/>
            <a:ext cx="10414000" cy="101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8A736-3534-9D4B-B6D4-EC911ADA8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353" y="5764422"/>
            <a:ext cx="2666447" cy="431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77D1ED-9A52-6440-A2D6-7EED73AE8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0685" y="4130604"/>
            <a:ext cx="7175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65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6271-005C-A74B-BA26-966143F2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58707" cy="1325563"/>
          </a:xfrm>
        </p:spPr>
        <p:txBody>
          <a:bodyPr/>
          <a:lstStyle/>
          <a:p>
            <a:r>
              <a:rPr lang="en-US" dirty="0"/>
              <a:t>Training/testing of logistic regression models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B36B0-C8C7-3542-8736-E5CD3C0F5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Wine dataset example from into a notebook: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https://github.com/parrt/msds621/blob/master/notebooks/linear-models/classifier-regularization.ipynb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1226A-06AF-9E48-BE3A-08A4EB7C868C}"/>
              </a:ext>
            </a:extLst>
          </p:cNvPr>
          <p:cNvSpPr txBox="1"/>
          <p:nvPr/>
        </p:nvSpPr>
        <p:spPr>
          <a:xfrm>
            <a:off x="616226" y="2924762"/>
            <a:ext cx="11270974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wine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load_wine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df_wine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pd.DataFrame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(data=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wine.data,columns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wine.feature_names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df_wine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['y']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wine.target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df_wine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df_wine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df_wine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['y']&lt;2] # do 2-class problem {0,1}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X, y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df_wine.drop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('y', axis=1),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df_wine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['y’]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lg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LogisticRegression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(solver='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lbfgs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',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max_iter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=1000)</a:t>
            </a: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lg.fit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X.values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y) # uses regularization by default</a:t>
            </a: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lg.score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X.values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y)</a:t>
            </a:r>
          </a:p>
        </p:txBody>
      </p:sp>
    </p:spTree>
    <p:extLst>
      <p:ext uri="{BB962C8B-B14F-4D97-AF65-F5344CB8AC3E}">
        <p14:creationId xmlns:p14="http://schemas.microsoft.com/office/powerpoint/2010/main" val="214348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C482-2E39-A549-92DE-08378757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study linear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4D3A-0886-8A43-9096-83AEA3606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67934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Simple, interpretable, super fast, can’t be beat for linear relationships</a:t>
            </a:r>
          </a:p>
          <a:p>
            <a:r>
              <a:rPr lang="en-US" dirty="0"/>
              <a:t>Usually a lower bound on power but they often form the basis of other more powerful techniques, such as LOESS and…</a:t>
            </a:r>
          </a:p>
          <a:p>
            <a:r>
              <a:rPr lang="en-US" dirty="0"/>
              <a:t>Combining multiple linear models into a lattice with a nonlinear function as glue yields a neural network; those are insanely useful and powerful</a:t>
            </a:r>
          </a:p>
          <a:p>
            <a:r>
              <a:rPr lang="en-US" dirty="0"/>
              <a:t>Logistic regression model is a 1-neuron</a:t>
            </a:r>
            <a:br>
              <a:rPr lang="en-US" dirty="0"/>
            </a:br>
            <a:r>
              <a:rPr lang="en-US" dirty="0"/>
              <a:t>neural network with sigmoid activation</a:t>
            </a:r>
          </a:p>
          <a:p>
            <a:r>
              <a:rPr lang="en-US" dirty="0"/>
              <a:t>LM can only find separating hyperplane</a:t>
            </a:r>
            <a:br>
              <a:rPr lang="en-US" dirty="0"/>
            </a:br>
            <a:r>
              <a:rPr lang="en-US" dirty="0"/>
              <a:t>and classes must be contiguous, which</a:t>
            </a:r>
            <a:br>
              <a:rPr lang="en-US" dirty="0"/>
            </a:br>
            <a:r>
              <a:rPr lang="en-US" dirty="0"/>
              <a:t>is rarely true for more than 1 or 2 </a:t>
            </a:r>
            <a:r>
              <a:rPr lang="en-US" dirty="0" err="1"/>
              <a:t>vars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6EA91B-F5BC-ED4B-A56D-DB7726E0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585" y="3597343"/>
            <a:ext cx="4508130" cy="216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16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Plotting decision surfaces for linear models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https://github.com/parrt/msds621/blob/master/labs/linear-models/decision-surfaces.ipynb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8083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FBC2-4D90-794F-A557-3923673E3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F265C-0945-CC4D-AFAF-5E41E79F6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59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78617-1BE5-7347-8D00-D00EE2E4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problem are we solving?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01AA7-DBFF-6E41-8FEC-278E195D3F5D}"/>
              </a:ext>
            </a:extLst>
          </p:cNvPr>
          <p:cNvSpPr txBox="1"/>
          <p:nvPr/>
        </p:nvSpPr>
        <p:spPr>
          <a:xfrm>
            <a:off x="0" y="6488668"/>
            <a:ext cx="7210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2"/>
              </a:rPr>
              <a:t>https://github.com/parrt/msds621/blob/master/notebooks/linear-models/sklearn-linear-models.ipynb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D5ACFBA9-19E8-F748-916D-DEB5EB3AF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college, I was given a fixed $500 for food every month</a:t>
                </a:r>
              </a:p>
              <a:p>
                <a:r>
                  <a:rPr lang="en-US" dirty="0"/>
                  <a:t>I wanted to know, at current rate of pizza consumption, how fast I’d run out of money so I plotted it and “eyeballed” zero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point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D5ACFBA9-19E8-F748-916D-DEB5EB3AF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7BE64DA4-FFC7-544C-BF5A-EF43D0E94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564" y="3364468"/>
            <a:ext cx="4699000" cy="3124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6D07FD-E738-8342-B6B8-2FF077378C63}"/>
              </a:ext>
            </a:extLst>
          </p:cNvPr>
          <p:cNvSpPr/>
          <p:nvPr/>
        </p:nvSpPr>
        <p:spPr>
          <a:xfrm>
            <a:off x="6096000" y="5627126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A3DB9-6715-DB43-9746-4B01571E25F5}"/>
              </a:ext>
            </a:extLst>
          </p:cNvPr>
          <p:cNvSpPr/>
          <p:nvPr/>
        </p:nvSpPr>
        <p:spPr>
          <a:xfrm>
            <a:off x="8309416" y="3905814"/>
            <a:ext cx="3716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[Car computers that show</a:t>
            </a:r>
          </a:p>
          <a:p>
            <a:r>
              <a:rPr lang="en-US" sz="2000" dirty="0"/>
              <a:t> number of miles remaining are</a:t>
            </a:r>
          </a:p>
          <a:p>
            <a:r>
              <a:rPr lang="en-US" sz="2000" dirty="0"/>
              <a:t> solving the same problem]</a:t>
            </a:r>
          </a:p>
        </p:txBody>
      </p:sp>
    </p:spTree>
    <p:extLst>
      <p:ext uri="{BB962C8B-B14F-4D97-AF65-F5344CB8AC3E}">
        <p14:creationId xmlns:p14="http://schemas.microsoft.com/office/powerpoint/2010/main" val="62518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2FB36-FCC1-9147-8EFF-01E905C6D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line, manually finding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3D268-BBB9-A243-BD04-716264A80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83"/>
            <a:ext cx="10515600" cy="4776180"/>
          </a:xfrm>
        </p:spPr>
        <p:txBody>
          <a:bodyPr/>
          <a:lstStyle/>
          <a:p>
            <a:r>
              <a:rPr lang="en-US" dirty="0"/>
              <a:t>I knew to draw line to project into future, but how can we figure out slope of line? (y-intercept is clearly the starting amount)</a:t>
            </a:r>
          </a:p>
          <a:p>
            <a:r>
              <a:rPr lang="en-US" dirty="0"/>
              <a:t>Measure </a:t>
            </a:r>
            <a:r>
              <a:rPr lang="en-US" i="1" dirty="0"/>
              <a:t>cost/loss</a:t>
            </a:r>
            <a:r>
              <a:rPr lang="en-US" dirty="0"/>
              <a:t> by computing average squared residual error then just move line around until we find min loss (instead of symbolic solution)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D82EF-000B-C246-B9A3-33597AF46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93" y="3919606"/>
            <a:ext cx="3529319" cy="2296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924AF3-CC41-8643-95A5-85E116335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40" y="3968246"/>
            <a:ext cx="3638146" cy="2366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CD969-6960-344D-8EEA-0BAFDE20B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496" y="3968246"/>
            <a:ext cx="3662896" cy="236679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D28D4B-829E-AE4D-9440-A1676A271C5C}"/>
              </a:ext>
            </a:extLst>
          </p:cNvPr>
          <p:cNvSpPr/>
          <p:nvPr/>
        </p:nvSpPr>
        <p:spPr>
          <a:xfrm>
            <a:off x="9299317" y="3631962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 fit!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689A8B-01E3-A647-A41A-A59A13CB2A97}"/>
              </a:ext>
            </a:extLst>
          </p:cNvPr>
          <p:cNvSpPr/>
          <p:nvPr/>
        </p:nvSpPr>
        <p:spPr>
          <a:xfrm>
            <a:off x="5661171" y="365802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bad fit!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CFB5D6-C631-4148-AFAC-C085A7A632B4}"/>
              </a:ext>
            </a:extLst>
          </p:cNvPr>
          <p:cNvSpPr/>
          <p:nvPr/>
        </p:nvSpPr>
        <p:spPr>
          <a:xfrm>
            <a:off x="1795398" y="365757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bad fit!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70689-7634-8345-9CD1-39477D2AAE9C}"/>
              </a:ext>
            </a:extLst>
          </p:cNvPr>
          <p:cNvSpPr txBox="1"/>
          <p:nvPr/>
        </p:nvSpPr>
        <p:spPr>
          <a:xfrm>
            <a:off x="0" y="6488668"/>
            <a:ext cx="7210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5"/>
              </a:rPr>
              <a:t>https://github.com/parrt/msds621/blob/master/notebooks/linear-models/sklearn-linear-models.ipynb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F99D8A-C8BC-6340-AF38-F8713FF6F937}"/>
              </a:ext>
            </a:extLst>
          </p:cNvPr>
          <p:cNvSpPr/>
          <p:nvPr/>
        </p:nvSpPr>
        <p:spPr>
          <a:xfrm>
            <a:off x="11301380" y="4269517"/>
            <a:ext cx="74892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must</a:t>
            </a:r>
          </a:p>
          <a:p>
            <a:r>
              <a:rPr lang="en-US" dirty="0"/>
              <a:t>sell</a:t>
            </a:r>
          </a:p>
          <a:p>
            <a:r>
              <a:rPr lang="en-US" dirty="0"/>
              <a:t>blood</a:t>
            </a:r>
          </a:p>
          <a:p>
            <a:r>
              <a:rPr lang="en-US" dirty="0"/>
              <a:t>for 5</a:t>
            </a:r>
          </a:p>
          <a:p>
            <a:r>
              <a:rPr lang="en-US" dirty="0"/>
              <a:t>days!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297BEB-924B-DD4A-82DA-C37F573B143E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10883902" y="5151643"/>
            <a:ext cx="474490" cy="698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470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CFB8B-E626-E247-BCED-B7B482FC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linear regression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60FC1C-00BA-6347-89B5-9E2C34C5F4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x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explanatory matrix and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target or response vector, we seek coefficients that describe best hyper plane through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data</a:t>
                </a:r>
              </a:p>
              <a:p>
                <a:r>
                  <a:rPr lang="en-US" dirty="0"/>
                  <a:t>Each row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maps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and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US" dirty="0"/>
                  <a:t>In vector notation,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 is column vector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60FC1C-00BA-6347-89B5-9E2C34C5F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DBF0782-EA2A-324F-8A70-0D421A373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582" y="3641842"/>
            <a:ext cx="7950200" cy="146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A7A93A-70E3-D84E-85E7-BC1438322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582" y="5865813"/>
            <a:ext cx="47244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58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DC18-0435-554E-A70C-3F838816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 with “1” trick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EB7F2D-2C51-EC4C-A17D-73B4094C19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messy so augment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with 1: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then </a:t>
                </a:r>
                <a:r>
                  <a:rPr lang="en-US" i="1" dirty="0"/>
                  <a:t>β</a:t>
                </a:r>
                <a:r>
                  <a:rPr lang="en-US" dirty="0"/>
                  <a:t> is column vector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i="1" dirty="0"/>
                  <a:t>β = 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and we get the much simpler equation: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EB7F2D-2C51-EC4C-A17D-73B4094C19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1164CF7-A1C3-FB40-99E2-E8596945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458" y="4796882"/>
            <a:ext cx="1562100" cy="71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DCC932-3141-C141-B07B-DE24A7A95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80" y="3923624"/>
            <a:ext cx="2506088" cy="222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2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9C34-6F93-8B46-ABB0-317391EC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Training/fitting linear model means finding optimal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72DCDC-F8FD-3F40-AF44-226CEC9259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Finding optimal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amounts to finding vector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minimizes the mean-squared error, which is our </a:t>
                </a:r>
                <a:r>
                  <a:rPr lang="en-US" i="1" dirty="0"/>
                  <a:t>loss</a:t>
                </a:r>
                <a:r>
                  <a:rPr lang="en-US" dirty="0"/>
                  <a:t> function: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Ignoring 1/n and substituting                , we get: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72DCDC-F8FD-3F40-AF44-226CEC9259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8347174-CB69-8143-BCDD-0E27DCC5B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978" y="2723840"/>
            <a:ext cx="5435600" cy="1282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D5B722-6F55-4641-863E-DCAB0F561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133" y="5155783"/>
            <a:ext cx="4445000" cy="635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B2367C7-703D-1546-91D1-549EE6B0E4F2}"/>
              </a:ext>
            </a:extLst>
          </p:cNvPr>
          <p:cNvSpPr/>
          <p:nvPr/>
        </p:nvSpPr>
        <p:spPr>
          <a:xfrm>
            <a:off x="10038211" y="4452136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rows augmented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DF1E3C-4D47-6849-8AB8-61AE155DA536}"/>
              </a:ext>
            </a:extLst>
          </p:cNvPr>
          <p:cNvCxnSpPr>
            <a:cxnSpLocks/>
          </p:cNvCxnSpPr>
          <p:nvPr/>
        </p:nvCxnSpPr>
        <p:spPr>
          <a:xfrm flipH="1">
            <a:off x="10508887" y="4821468"/>
            <a:ext cx="218692" cy="451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FCF03DE-52D5-2543-A82F-E3272AF70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916" y="4899832"/>
            <a:ext cx="5422900" cy="132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3D115E-8F4F-DC4A-A0D6-445F0BDD6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390" y="4199845"/>
            <a:ext cx="14478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26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B57CD05-32C7-FE41-9382-815A2C22DF7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Solutions for finding linear model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B57CD05-32C7-FE41-9382-815A2C22D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53B2B7-3216-8143-9778-8814B46F44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Loss function is a (convex) quadratic with exact, symbolic solution and you’ve learned how to solve for coefficients directly</a:t>
                </a:r>
              </a:p>
              <a:p>
                <a:pPr lvl="1"/>
                <a:r>
                  <a:rPr lang="en-US" dirty="0"/>
                  <a:t>Well, if n &gt; p and no weak/nonpredictive columns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full rank)</a:t>
                </a:r>
              </a:p>
              <a:p>
                <a:r>
                  <a:rPr lang="en-US" dirty="0"/>
                  <a:t>Many regularized and logistic regression loss functions have no direct solutions, though</a:t>
                </a:r>
              </a:p>
              <a:p>
                <a:r>
                  <a:rPr lang="en-US" dirty="0"/>
                  <a:t>You’ll use an iterative solution (gradient descent) for all regression problems in your project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53B2B7-3216-8143-9778-8814B46F4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199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4917</TotalTime>
  <Words>1422</Words>
  <Application>Microsoft Macintosh PowerPoint</Application>
  <PresentationFormat>Widescreen</PresentationFormat>
  <Paragraphs>118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Monaco</vt:lpstr>
      <vt:lpstr>Office Theme</vt:lpstr>
      <vt:lpstr>Review of linear models</vt:lpstr>
      <vt:lpstr>Why do we study linear models?</vt:lpstr>
      <vt:lpstr>Linear regression</vt:lpstr>
      <vt:lpstr>What problem are we solving?</vt:lpstr>
      <vt:lpstr>Draw line, manually finding coefficients</vt:lpstr>
      <vt:lpstr>Review of linear regression notation</vt:lpstr>
      <vt:lpstr>Augment with “1” trick</vt:lpstr>
      <vt:lpstr>Training/fitting linear model means finding optimal coefficients</vt:lpstr>
      <vt:lpstr>Solutions for finding linear model "β"</vt:lpstr>
      <vt:lpstr>Training/testing of linear models in Python</vt:lpstr>
      <vt:lpstr>Logistic regression</vt:lpstr>
      <vt:lpstr>Review of logistic regression</vt:lpstr>
      <vt:lpstr>1D logistic regression</vt:lpstr>
      <vt:lpstr>2D wine data set example, 2 features</vt:lpstr>
      <vt:lpstr>Classifier P(y=1│x) threshold changes</vt:lpstr>
      <vt:lpstr>Logistic regression notation</vt:lpstr>
      <vt:lpstr>Solving for logistic model parameters: "β"</vt:lpstr>
      <vt:lpstr>Simplifying max likelihood</vt:lpstr>
      <vt:lpstr>Training/testing of logistic regression models in Python</vt:lpstr>
      <vt:lpstr>Lab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of linear models</dc:title>
  <dc:creator>Microsoft Office User</dc:creator>
  <cp:lastModifiedBy>Terence Parr</cp:lastModifiedBy>
  <cp:revision>99</cp:revision>
  <cp:lastPrinted>2019-10-16T23:11:17Z</cp:lastPrinted>
  <dcterms:created xsi:type="dcterms:W3CDTF">2019-07-21T21:05:10Z</dcterms:created>
  <dcterms:modified xsi:type="dcterms:W3CDTF">2021-10-10T16:24:28Z</dcterms:modified>
</cp:coreProperties>
</file>